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344" r:id="rId2"/>
    <p:sldId id="402" r:id="rId3"/>
    <p:sldId id="397" r:id="rId4"/>
    <p:sldId id="399" r:id="rId5"/>
    <p:sldId id="400" r:id="rId6"/>
    <p:sldId id="401" r:id="rId7"/>
    <p:sldId id="346" r:id="rId8"/>
    <p:sldId id="385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BFAB"/>
    <a:srgbClr val="11AF9C"/>
    <a:srgbClr val="43EDD9"/>
    <a:srgbClr val="0D81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0116" autoAdjust="0"/>
  </p:normalViewPr>
  <p:slideViewPr>
    <p:cSldViewPr snapToGrid="0" showGuides="1">
      <p:cViewPr varScale="1">
        <p:scale>
          <a:sx n="78" d="100"/>
          <a:sy n="78" d="100"/>
        </p:scale>
        <p:origin x="120" y="4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6" d="100"/>
          <a:sy n="86" d="100"/>
        </p:scale>
        <p:origin x="2928" y="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1964F5-1015-4536-A78B-E52A09294480}" type="datetimeFigureOut">
              <a:rPr lang="ko-KR" altLang="en-US" smtClean="0"/>
              <a:t>2015-12-17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ADE49E-25C7-4681-80DF-1A5A276845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03119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DE49E-25C7-4681-80DF-1A5A2768453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931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DE49E-25C7-4681-80DF-1A5A2768453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0614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6AD761-A00E-4B93-99D5-6CF4411F1433}" type="datetimeFigureOut">
              <a:rPr lang="ko-KR" altLang="en-US" smtClean="0"/>
              <a:t>2015-12-17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6F37-C792-4776-996B-6A682B96B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83218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6AD761-A00E-4B93-99D5-6CF4411F1433}" type="datetimeFigureOut">
              <a:rPr lang="ko-KR" altLang="en-US" smtClean="0"/>
              <a:t>2015-12-17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6F37-C792-4776-996B-6A682B96B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4769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6AD761-A00E-4B93-99D5-6CF4411F1433}" type="datetimeFigureOut">
              <a:rPr lang="ko-KR" altLang="en-US" smtClean="0"/>
              <a:t>2015-12-17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6F37-C792-4776-996B-6A682B96B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9871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6AD761-A00E-4B93-99D5-6CF4411F1433}" type="datetimeFigureOut">
              <a:rPr lang="ko-KR" altLang="en-US" smtClean="0"/>
              <a:t>2015-12-17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6F37-C792-4776-996B-6A682B96B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4517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6AD761-A00E-4B93-99D5-6CF4411F1433}" type="datetimeFigureOut">
              <a:rPr lang="ko-KR" altLang="en-US" smtClean="0"/>
              <a:t>2015-12-17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6F37-C792-4776-996B-6A682B96B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4418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6AD761-A00E-4B93-99D5-6CF4411F1433}" type="datetimeFigureOut">
              <a:rPr lang="ko-KR" altLang="en-US" smtClean="0"/>
              <a:t>2015-12-17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6F37-C792-4776-996B-6A682B96B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8726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6AD761-A00E-4B93-99D5-6CF4411F1433}" type="datetimeFigureOut">
              <a:rPr lang="ko-KR" altLang="en-US" smtClean="0"/>
              <a:t>2015-12-17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6F37-C792-4776-996B-6A682B96B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364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6AD761-A00E-4B93-99D5-6CF4411F1433}" type="datetimeFigureOut">
              <a:rPr lang="ko-KR" altLang="en-US" smtClean="0"/>
              <a:t>2015-12-17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6F37-C792-4776-996B-6A682B96B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1756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6AD761-A00E-4B93-99D5-6CF4411F1433}" type="datetimeFigureOut">
              <a:rPr lang="ko-KR" altLang="en-US" smtClean="0"/>
              <a:t>2015-12-17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6F37-C792-4776-996B-6A682B96B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563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6AD761-A00E-4B93-99D5-6CF4411F1433}" type="datetimeFigureOut">
              <a:rPr lang="ko-KR" altLang="en-US" smtClean="0"/>
              <a:t>2015-12-17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6F37-C792-4776-996B-6A682B96B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958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6AD761-A00E-4B93-99D5-6CF4411F1433}" type="datetimeFigureOut">
              <a:rPr lang="ko-KR" altLang="en-US" smtClean="0"/>
              <a:t>2015-12-17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6F37-C792-4776-996B-6A682B96B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0011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68867" y="263526"/>
            <a:ext cx="5427133" cy="388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7132" y="1029757"/>
            <a:ext cx="11514667" cy="54811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118599" y="27516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AB6F37-C792-4776-996B-6A682B96B1B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347133" y="263525"/>
            <a:ext cx="118533" cy="388408"/>
          </a:xfrm>
          <a:prstGeom prst="rect">
            <a:avLst/>
          </a:prstGeom>
          <a:solidFill>
            <a:srgbClr val="13BF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0595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kern="1200">
          <a:solidFill>
            <a:srgbClr val="13BFAB"/>
          </a:solidFill>
          <a:latin typeface="나눔고딕" panose="020D0604000000000000" pitchFamily="50" charset="-127"/>
          <a:ea typeface="나눔고딕" panose="020D0604000000000000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631404" y="6012280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박재현</a:t>
            </a:r>
            <a:endParaRPr lang="ko-KR" altLang="en-US" sz="2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85010" y="304800"/>
            <a:ext cx="273344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2015-2</a:t>
            </a:r>
          </a:p>
          <a:p>
            <a:r>
              <a:rPr lang="ko-KR" altLang="en-US" sz="20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인터페이스 프로그래밍 </a:t>
            </a:r>
            <a:endParaRPr lang="en-US" altLang="ko-KR" sz="2000" b="1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기말 발표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050279" y="3914480"/>
            <a:ext cx="409144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solidFill>
                  <a:srgbClr val="13BFA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JOYWALK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4050279" y="5022476"/>
            <a:ext cx="41200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청소년 게이머를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위한 운동 어플리케이션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285" y="1003929"/>
            <a:ext cx="2771429" cy="27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634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3914775" y="1262062"/>
            <a:ext cx="20426" cy="434816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8248650" y="1262062"/>
            <a:ext cx="8148" cy="434816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90" y="1721563"/>
            <a:ext cx="2459930" cy="184494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448" y="1672373"/>
            <a:ext cx="2591104" cy="1943328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205634" y="4150068"/>
            <a:ext cx="356764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운동 시간이 부족한 </a:t>
            </a:r>
            <a:endParaRPr lang="en-US" altLang="ko-KR" sz="2800" dirty="0" smtClean="0">
              <a:solidFill>
                <a:schemeClr val="bg1">
                  <a:lumMod val="6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sz="2800" dirty="0" smtClean="0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청소년 </a:t>
            </a:r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게이머들에게</a:t>
            </a:r>
            <a:endParaRPr lang="ko-KR" altLang="en-US" sz="1400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4305299" y="4365511"/>
            <a:ext cx="35814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solidFill>
                  <a:srgbClr val="0070C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걸으면 걸을수록 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8387839" y="3934623"/>
            <a:ext cx="358140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solidFill>
                  <a:srgbClr val="FFC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아이템을 </a:t>
            </a:r>
            <a:endParaRPr lang="en-US" altLang="ko-KR" sz="2800" dirty="0" smtClean="0">
              <a:solidFill>
                <a:srgbClr val="FFC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sz="2800" dirty="0" smtClean="0">
                <a:solidFill>
                  <a:srgbClr val="FFC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보상으로 </a:t>
            </a:r>
            <a:r>
              <a:rPr lang="ko-KR" altLang="en-US" sz="2800" dirty="0">
                <a:solidFill>
                  <a:srgbClr val="FFC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지급하는 </a:t>
            </a:r>
            <a:endParaRPr lang="en-US" altLang="ko-KR" sz="2800" dirty="0" smtClean="0">
              <a:solidFill>
                <a:srgbClr val="FFC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sz="2800" dirty="0" smtClean="0">
                <a:solidFill>
                  <a:srgbClr val="FFC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어플리케이션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제목 1"/>
          <p:cNvSpPr txBox="1">
            <a:spLocks/>
          </p:cNvSpPr>
          <p:nvPr/>
        </p:nvSpPr>
        <p:spPr>
          <a:xfrm>
            <a:off x="668867" y="263526"/>
            <a:ext cx="6551083" cy="3884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rgbClr val="13BFAB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r>
              <a:rPr lang="en-US" altLang="ko-KR" sz="2900" dirty="0" smtClean="0"/>
              <a:t>ADS</a:t>
            </a:r>
            <a:endParaRPr lang="ko-KR" altLang="en-US" sz="2900" dirty="0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1626" y="1452937"/>
            <a:ext cx="1344973" cy="238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29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68867" y="263526"/>
            <a:ext cx="5789083" cy="388408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운동 시간이 점점 줄어드는 청소년</a:t>
            </a:r>
            <a:endParaRPr lang="ko-KR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447800" y="17145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21" y="2030972"/>
            <a:ext cx="3806793" cy="2796056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585253" y="4835723"/>
            <a:ext cx="480592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지난 1주일 동안 운동 또는 신체활동 참여 여부 및 활동 시간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7080471" y="2413337"/>
            <a:ext cx="437047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최근 여성가족부가 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천 명의 청소년들을 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대상으로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조사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및 발표한 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자료에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의하면, 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청소년의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신체 활동과 관련하여 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우려할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만한 결과가 나온 바 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있음</a:t>
            </a:r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2011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년에 비해 평균 활동 시간이 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줄어듦</a:t>
            </a:r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6096000" y="6609903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altLang="ko-KR" sz="800" dirty="0"/>
              <a:t>Ministry of Gender Equality &amp; Family, "2014 A Overall Survey of Youth", pp35-60, 2014.</a:t>
            </a:r>
            <a:endParaRPr lang="ko-KR" altLang="en-US" sz="800" dirty="0"/>
          </a:p>
        </p:txBody>
      </p:sp>
      <p:sp>
        <p:nvSpPr>
          <p:cNvPr id="12" name="직사각형 11"/>
          <p:cNvSpPr/>
          <p:nvPr/>
        </p:nvSpPr>
        <p:spPr>
          <a:xfrm>
            <a:off x="1161823" y="2486373"/>
            <a:ext cx="3650809" cy="48783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830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68867" y="263526"/>
            <a:ext cx="5789083" cy="388408"/>
          </a:xfrm>
        </p:spPr>
        <p:txBody>
          <a:bodyPr>
            <a:normAutofit fontScale="90000"/>
          </a:bodyPr>
          <a:lstStyle/>
          <a:p>
            <a:r>
              <a:rPr lang="ko-KR" altLang="en-US" dirty="0" err="1" smtClean="0"/>
              <a:t>모바일</a:t>
            </a:r>
            <a:r>
              <a:rPr lang="ko-KR" altLang="en-US" dirty="0" smtClean="0"/>
              <a:t> 게임을 활발히 즐기는 청소년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806890" y="5635823"/>
            <a:ext cx="48059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게임이용자 중 </a:t>
            </a:r>
            <a:r>
              <a:rPr lang="ko-KR" altLang="en-US" sz="1400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모바일</a:t>
            </a:r>
            <a:r>
              <a:rPr lang="ko-KR" altLang="en-US" sz="14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게임 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이용률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7089996" y="2136338"/>
            <a:ext cx="437047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한국콘텐츠진흥원의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최근 조사에 따르면 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표본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응답자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1,500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명 중에 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모바일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게임을 즐긴 비율이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86.2%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로서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타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플랫폼 게임에 비해 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월등히 높은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수치를 기록했음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</a:p>
          <a:p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이를 통해 청소년 상당수가 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모바일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게임을 즐긴다는 점을 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유추할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수 있음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6096000" y="6609903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altLang="ko-KR" sz="800" dirty="0"/>
              <a:t>Korea Creative Content Agency, "2015 Game User Survey Report", p11, 2015.</a:t>
            </a:r>
            <a:endParaRPr lang="ko-KR" altLang="en-US" sz="8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817" y="1661301"/>
            <a:ext cx="5637104" cy="101991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r="1214" b="2583"/>
          <a:stretch/>
        </p:blipFill>
        <p:spPr>
          <a:xfrm>
            <a:off x="415444" y="3362325"/>
            <a:ext cx="5588821" cy="2200513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2590502" y="4048473"/>
            <a:ext cx="615697" cy="11236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786405" y="2681217"/>
            <a:ext cx="48059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게임 일반에 대한 이용행태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695152" y="1905000"/>
            <a:ext cx="733723" cy="7032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1420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167" y="2224086"/>
            <a:ext cx="5636063" cy="240982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68867" y="263526"/>
            <a:ext cx="5789083" cy="388408"/>
          </a:xfrm>
        </p:spPr>
        <p:txBody>
          <a:bodyPr>
            <a:normAutofit fontScale="90000"/>
          </a:bodyPr>
          <a:lstStyle/>
          <a:p>
            <a:r>
              <a:rPr lang="ko-KR" altLang="en-US" dirty="0" err="1" smtClean="0"/>
              <a:t>모바일</a:t>
            </a:r>
            <a:r>
              <a:rPr lang="ko-KR" altLang="en-US" dirty="0" smtClean="0"/>
              <a:t> 게임 </a:t>
            </a:r>
            <a:r>
              <a:rPr lang="ko-KR" altLang="en-US" dirty="0" err="1" smtClean="0"/>
              <a:t>결제율이</a:t>
            </a:r>
            <a:r>
              <a:rPr lang="ko-KR" altLang="en-US" dirty="0" smtClean="0"/>
              <a:t> 낮은 청소년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803234" y="4721661"/>
            <a:ext cx="48059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응답자 </a:t>
            </a:r>
            <a:r>
              <a:rPr lang="ko-KR" altLang="en-US" sz="14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특성별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400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모바일</a:t>
            </a:r>
            <a:r>
              <a:rPr lang="ko-KR" altLang="en-US" sz="14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게임 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월 이용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구입 총 비용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7089996" y="2136338"/>
            <a:ext cx="437047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표본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응답자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1,500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명 중에 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모바일게임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비용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지출이 있는 경우는 </a:t>
            </a:r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23.4%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이며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나머지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76.6%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는 무료로 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게임을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이용하는 것으로 나타남</a:t>
            </a:r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비용 지출 경험이 있는 이들 중에서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청소년의 비율은 눈에 띠게 적음</a:t>
            </a:r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6096000" y="6609903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altLang="ko-KR" sz="800" dirty="0"/>
              <a:t>Korea Creative Content Agency, "2015 Game User Survey Report", p11, 2015.</a:t>
            </a:r>
            <a:endParaRPr lang="ko-KR" altLang="en-US" sz="800" dirty="0"/>
          </a:p>
        </p:txBody>
      </p:sp>
      <p:sp>
        <p:nvSpPr>
          <p:cNvPr id="12" name="직사각형 11"/>
          <p:cNvSpPr/>
          <p:nvPr/>
        </p:nvSpPr>
        <p:spPr>
          <a:xfrm>
            <a:off x="1085552" y="3657600"/>
            <a:ext cx="4938678" cy="1809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6172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68867" y="263526"/>
            <a:ext cx="5789083" cy="388408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페르소나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600" y="1604962"/>
            <a:ext cx="2838658" cy="3648075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1923636" y="5331023"/>
            <a:ext cx="185058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김용진 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중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3, 16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세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686550" y="1028342"/>
            <a:ext cx="45720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또래 친구들과 어울려 뛰놀기보다 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solidFill>
                  <a:srgbClr val="11AF9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혼자 </a:t>
            </a:r>
            <a:r>
              <a:rPr lang="ko-KR" altLang="en-US" dirty="0">
                <a:solidFill>
                  <a:srgbClr val="11AF9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게임을 즐기기 좋아</a:t>
            </a:r>
            <a:r>
              <a:rPr lang="ko-KR" altLang="en-US" dirty="0">
                <a:solidFill>
                  <a:srgbClr val="13BFA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하는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용진이는 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틈틈이 </a:t>
            </a:r>
            <a:r>
              <a:rPr lang="ko-KR" altLang="en-US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모바일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게임을 즐기는 중학생입니다. 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등하교길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버스에 앉아 있을 때나 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수업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쉬는 시간, 학원을 마치고 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집에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돌아와 잠자리에 들기 전 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등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solidFill>
                  <a:srgbClr val="13BFA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여유가 있을 때면 </a:t>
            </a:r>
            <a:r>
              <a:rPr lang="ko-KR" altLang="en-US" dirty="0" err="1" smtClean="0">
                <a:solidFill>
                  <a:srgbClr val="13BFA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스마트폰을</a:t>
            </a:r>
            <a:r>
              <a:rPr lang="ko-KR" altLang="en-US" dirty="0" smtClean="0">
                <a:solidFill>
                  <a:srgbClr val="13BFA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dirty="0" smtClean="0">
              <a:solidFill>
                <a:srgbClr val="13BFA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solidFill>
                  <a:srgbClr val="13BFA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손에서 </a:t>
            </a:r>
            <a:r>
              <a:rPr lang="ko-KR" altLang="en-US" dirty="0">
                <a:solidFill>
                  <a:srgbClr val="13BFA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놓지 못합니다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짬짬이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게임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푸시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알림이 뜰 때마다 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접속하여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보상을 타갈 정도로 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solidFill>
                  <a:srgbClr val="11AF9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게임에 </a:t>
            </a:r>
            <a:r>
              <a:rPr lang="ko-KR" altLang="en-US" dirty="0">
                <a:solidFill>
                  <a:srgbClr val="11AF9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대한 흥미가 매우 높습니다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용돈을 많이 받을 수만 있다면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solidFill>
                  <a:srgbClr val="11AF9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아이템을 결제해서</a:t>
            </a:r>
            <a:endParaRPr lang="en-US" altLang="ko-KR" dirty="0" smtClean="0">
              <a:solidFill>
                <a:srgbClr val="11AF9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smtClean="0">
                <a:solidFill>
                  <a:srgbClr val="11AF9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게임을 좀 더 재미있게 즐기고 싶어 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합니다</a:t>
            </a:r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8992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altLang="ko-KR" dirty="0" smtClean="0"/>
              <a:t>JOYWALK</a:t>
            </a:r>
            <a:endParaRPr lang="ko-KR" altLang="en-US" dirty="0"/>
          </a:p>
        </p:txBody>
      </p:sp>
      <p:pic>
        <p:nvPicPr>
          <p:cNvPr id="6" name="joywalk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43425" y="1030288"/>
            <a:ext cx="3121025" cy="5480050"/>
          </a:xfrm>
        </p:spPr>
      </p:pic>
    </p:spTree>
    <p:extLst>
      <p:ext uri="{BB962C8B-B14F-4D97-AF65-F5344CB8AC3E}">
        <p14:creationId xmlns:p14="http://schemas.microsoft.com/office/powerpoint/2010/main" val="3734182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914385"/>
            <a:ext cx="9144000" cy="1029230"/>
          </a:xfrm>
        </p:spPr>
        <p:txBody>
          <a:bodyPr>
            <a:normAutofit/>
          </a:bodyPr>
          <a:lstStyle/>
          <a:p>
            <a:r>
              <a:rPr lang="en-US" altLang="ko-KR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Thank you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34061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1837</TotalTime>
  <Words>314</Words>
  <Application>Microsoft Office PowerPoint</Application>
  <PresentationFormat>와이드스크린</PresentationFormat>
  <Paragraphs>68</Paragraphs>
  <Slides>8</Slides>
  <Notes>2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나눔고딕</vt:lpstr>
      <vt:lpstr>나눔고딕 ExtraBold</vt:lpstr>
      <vt:lpstr>맑은 고딕</vt:lpstr>
      <vt:lpstr>Arial</vt:lpstr>
      <vt:lpstr>Office 테마</vt:lpstr>
      <vt:lpstr>PowerPoint 프레젠테이션</vt:lpstr>
      <vt:lpstr>PowerPoint 프레젠테이션</vt:lpstr>
      <vt:lpstr>운동 시간이 점점 줄어드는 청소년</vt:lpstr>
      <vt:lpstr>모바일 게임을 활발히 즐기는 청소년</vt:lpstr>
      <vt:lpstr>모바일 게임 결제율이 낮은 청소년</vt:lpstr>
      <vt:lpstr>페르소나</vt:lpstr>
      <vt:lpstr>JOYWALK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hudiezhimeng</dc:creator>
  <cp:lastModifiedBy>gml</cp:lastModifiedBy>
  <cp:revision>134</cp:revision>
  <dcterms:created xsi:type="dcterms:W3CDTF">2015-11-28T11:53:39Z</dcterms:created>
  <dcterms:modified xsi:type="dcterms:W3CDTF">2015-12-17T04:02:56Z</dcterms:modified>
</cp:coreProperties>
</file>

<file path=docProps/thumbnail.jpeg>
</file>